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9" r:id="rId1"/>
  </p:sldMasterIdLst>
  <p:sldIdLst>
    <p:sldId id="256" r:id="rId2"/>
    <p:sldId id="257" r:id="rId3"/>
    <p:sldId id="271" r:id="rId4"/>
    <p:sldId id="270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9" r:id="rId15"/>
    <p:sldId id="272" r:id="rId16"/>
    <p:sldId id="281" r:id="rId17"/>
    <p:sldId id="275" r:id="rId18"/>
    <p:sldId id="273" r:id="rId19"/>
    <p:sldId id="277" r:id="rId20"/>
    <p:sldId id="274" r:id="rId21"/>
    <p:sldId id="267" r:id="rId22"/>
    <p:sldId id="268" r:id="rId23"/>
    <p:sldId id="278" r:id="rId24"/>
    <p:sldId id="279" r:id="rId25"/>
    <p:sldId id="280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0"/>
    <p:restoredTop sz="94636"/>
  </p:normalViewPr>
  <p:slideViewPr>
    <p:cSldViewPr snapToGrid="0" snapToObjects="1">
      <p:cViewPr>
        <p:scale>
          <a:sx n="100" d="100"/>
          <a:sy n="100" d="100"/>
        </p:scale>
        <p:origin x="1712" y="-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Win</a:t>
            </a:r>
            <a:r>
              <a:rPr lang="en-US" baseline="0"/>
              <a:t> Type Through History</a:t>
            </a:r>
            <a:endParaRPr 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Sheet1!$Q$4</c:f>
              <c:strCache>
                <c:ptCount val="1"/>
                <c:pt idx="0">
                  <c:v>Decision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Sheet1!$P$5:$P$28</c:f>
              <c:numCache>
                <c:formatCode>General</c:formatCode>
                <c:ptCount val="24"/>
                <c:pt idx="0">
                  <c:v>1993.0</c:v>
                </c:pt>
                <c:pt idx="1">
                  <c:v>1994.0</c:v>
                </c:pt>
                <c:pt idx="2">
                  <c:v>1995.0</c:v>
                </c:pt>
                <c:pt idx="3">
                  <c:v>1996.0</c:v>
                </c:pt>
                <c:pt idx="4">
                  <c:v>1997.0</c:v>
                </c:pt>
                <c:pt idx="5">
                  <c:v>1998.0</c:v>
                </c:pt>
                <c:pt idx="6">
                  <c:v>1999.0</c:v>
                </c:pt>
                <c:pt idx="7">
                  <c:v>2000.0</c:v>
                </c:pt>
                <c:pt idx="8">
                  <c:v>2001.0</c:v>
                </c:pt>
                <c:pt idx="9">
                  <c:v>2002.0</c:v>
                </c:pt>
                <c:pt idx="10">
                  <c:v>2003.0</c:v>
                </c:pt>
                <c:pt idx="11">
                  <c:v>2004.0</c:v>
                </c:pt>
                <c:pt idx="12">
                  <c:v>2005.0</c:v>
                </c:pt>
                <c:pt idx="13">
                  <c:v>2006.0</c:v>
                </c:pt>
                <c:pt idx="14">
                  <c:v>2007.0</c:v>
                </c:pt>
                <c:pt idx="15">
                  <c:v>2008.0</c:v>
                </c:pt>
                <c:pt idx="16">
                  <c:v>2009.0</c:v>
                </c:pt>
                <c:pt idx="17">
                  <c:v>2010.0</c:v>
                </c:pt>
                <c:pt idx="18">
                  <c:v>2011.0</c:v>
                </c:pt>
                <c:pt idx="19">
                  <c:v>2012.0</c:v>
                </c:pt>
                <c:pt idx="20">
                  <c:v>2013.0</c:v>
                </c:pt>
                <c:pt idx="21">
                  <c:v>2014.0</c:v>
                </c:pt>
                <c:pt idx="22">
                  <c:v>2015.0</c:v>
                </c:pt>
                <c:pt idx="23">
                  <c:v>2016.0</c:v>
                </c:pt>
              </c:numCache>
            </c:numRef>
          </c:cat>
          <c:val>
            <c:numRef>
              <c:f>Sheet1!$Q$5:$Q$28</c:f>
              <c:numCache>
                <c:formatCode>0%</c:formatCode>
                <c:ptCount val="24"/>
                <c:pt idx="0">
                  <c:v>0.0</c:v>
                </c:pt>
                <c:pt idx="1">
                  <c:v>0.0</c:v>
                </c:pt>
                <c:pt idx="2">
                  <c:v>0.0</c:v>
                </c:pt>
                <c:pt idx="3">
                  <c:v>0.116279069767442</c:v>
                </c:pt>
                <c:pt idx="4">
                  <c:v>0.176470588235294</c:v>
                </c:pt>
                <c:pt idx="5">
                  <c:v>0.28</c:v>
                </c:pt>
                <c:pt idx="6">
                  <c:v>0.189189189189189</c:v>
                </c:pt>
                <c:pt idx="7">
                  <c:v>0.372093023255814</c:v>
                </c:pt>
                <c:pt idx="8">
                  <c:v>0.3</c:v>
                </c:pt>
                <c:pt idx="9">
                  <c:v>0.283018867924528</c:v>
                </c:pt>
                <c:pt idx="10">
                  <c:v>0.292682926829268</c:v>
                </c:pt>
                <c:pt idx="11">
                  <c:v>0.256410256410256</c:v>
                </c:pt>
                <c:pt idx="12">
                  <c:v>0.2375</c:v>
                </c:pt>
                <c:pt idx="13">
                  <c:v>0.329113924050633</c:v>
                </c:pt>
                <c:pt idx="14">
                  <c:v>0.35672514619883</c:v>
                </c:pt>
                <c:pt idx="15">
                  <c:v>0.318407960199005</c:v>
                </c:pt>
                <c:pt idx="16">
                  <c:v>0.423255813953488</c:v>
                </c:pt>
                <c:pt idx="17">
                  <c:v>0.478260869565217</c:v>
                </c:pt>
                <c:pt idx="18">
                  <c:v>0.483333333333333</c:v>
                </c:pt>
                <c:pt idx="19">
                  <c:v>0.457478005865103</c:v>
                </c:pt>
                <c:pt idx="20">
                  <c:v>0.461139896373057</c:v>
                </c:pt>
                <c:pt idx="21">
                  <c:v>0.489065606361829</c:v>
                </c:pt>
                <c:pt idx="22">
                  <c:v>0.463002114164905</c:v>
                </c:pt>
                <c:pt idx="23">
                  <c:v>0.476190476190476</c:v>
                </c:pt>
              </c:numCache>
            </c:numRef>
          </c:val>
          <c:smooth val="0"/>
        </c:ser>
        <c:ser>
          <c:idx val="1"/>
          <c:order val="1"/>
          <c:tx>
            <c:strRef>
              <c:f>Sheet1!$R$4</c:f>
              <c:strCache>
                <c:ptCount val="1"/>
                <c:pt idx="0">
                  <c:v>KO/TKO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Sheet1!$P$5:$P$28</c:f>
              <c:numCache>
                <c:formatCode>General</c:formatCode>
                <c:ptCount val="24"/>
                <c:pt idx="0">
                  <c:v>1993.0</c:v>
                </c:pt>
                <c:pt idx="1">
                  <c:v>1994.0</c:v>
                </c:pt>
                <c:pt idx="2">
                  <c:v>1995.0</c:v>
                </c:pt>
                <c:pt idx="3">
                  <c:v>1996.0</c:v>
                </c:pt>
                <c:pt idx="4">
                  <c:v>1997.0</c:v>
                </c:pt>
                <c:pt idx="5">
                  <c:v>1998.0</c:v>
                </c:pt>
                <c:pt idx="6">
                  <c:v>1999.0</c:v>
                </c:pt>
                <c:pt idx="7">
                  <c:v>2000.0</c:v>
                </c:pt>
                <c:pt idx="8">
                  <c:v>2001.0</c:v>
                </c:pt>
                <c:pt idx="9">
                  <c:v>2002.0</c:v>
                </c:pt>
                <c:pt idx="10">
                  <c:v>2003.0</c:v>
                </c:pt>
                <c:pt idx="11">
                  <c:v>2004.0</c:v>
                </c:pt>
                <c:pt idx="12">
                  <c:v>2005.0</c:v>
                </c:pt>
                <c:pt idx="13">
                  <c:v>2006.0</c:v>
                </c:pt>
                <c:pt idx="14">
                  <c:v>2007.0</c:v>
                </c:pt>
                <c:pt idx="15">
                  <c:v>2008.0</c:v>
                </c:pt>
                <c:pt idx="16">
                  <c:v>2009.0</c:v>
                </c:pt>
                <c:pt idx="17">
                  <c:v>2010.0</c:v>
                </c:pt>
                <c:pt idx="18">
                  <c:v>2011.0</c:v>
                </c:pt>
                <c:pt idx="19">
                  <c:v>2012.0</c:v>
                </c:pt>
                <c:pt idx="20">
                  <c:v>2013.0</c:v>
                </c:pt>
                <c:pt idx="21">
                  <c:v>2014.0</c:v>
                </c:pt>
                <c:pt idx="22">
                  <c:v>2015.0</c:v>
                </c:pt>
                <c:pt idx="23">
                  <c:v>2016.0</c:v>
                </c:pt>
              </c:numCache>
            </c:numRef>
          </c:cat>
          <c:val>
            <c:numRef>
              <c:f>Sheet1!$R$5:$R$28</c:f>
              <c:numCache>
                <c:formatCode>0%</c:formatCode>
                <c:ptCount val="24"/>
                <c:pt idx="0">
                  <c:v>0.375</c:v>
                </c:pt>
                <c:pt idx="1">
                  <c:v>0.258064516129032</c:v>
                </c:pt>
                <c:pt idx="2">
                  <c:v>0.354838709677419</c:v>
                </c:pt>
                <c:pt idx="3">
                  <c:v>0.418604651162791</c:v>
                </c:pt>
                <c:pt idx="4">
                  <c:v>0.411764705882353</c:v>
                </c:pt>
                <c:pt idx="5">
                  <c:v>0.4</c:v>
                </c:pt>
                <c:pt idx="6">
                  <c:v>0.513513513513513</c:v>
                </c:pt>
                <c:pt idx="7">
                  <c:v>0.27906976744186</c:v>
                </c:pt>
                <c:pt idx="8">
                  <c:v>0.4</c:v>
                </c:pt>
                <c:pt idx="9">
                  <c:v>0.509433962264151</c:v>
                </c:pt>
                <c:pt idx="10">
                  <c:v>0.439024390243902</c:v>
                </c:pt>
                <c:pt idx="11">
                  <c:v>0.435897435897436</c:v>
                </c:pt>
                <c:pt idx="12">
                  <c:v>0.475</c:v>
                </c:pt>
                <c:pt idx="13">
                  <c:v>0.348101265822785</c:v>
                </c:pt>
                <c:pt idx="14">
                  <c:v>0.304093567251462</c:v>
                </c:pt>
                <c:pt idx="15">
                  <c:v>0.412935323383085</c:v>
                </c:pt>
                <c:pt idx="16">
                  <c:v>0.330232558139535</c:v>
                </c:pt>
                <c:pt idx="17">
                  <c:v>0.264822134387352</c:v>
                </c:pt>
                <c:pt idx="18">
                  <c:v>0.31</c:v>
                </c:pt>
                <c:pt idx="19">
                  <c:v>0.30791788856305</c:v>
                </c:pt>
                <c:pt idx="20">
                  <c:v>0.336787564766839</c:v>
                </c:pt>
                <c:pt idx="21">
                  <c:v>0.300198807157058</c:v>
                </c:pt>
                <c:pt idx="22">
                  <c:v>0.3276955602537</c:v>
                </c:pt>
                <c:pt idx="23">
                  <c:v>0.317460317460317</c:v>
                </c:pt>
              </c:numCache>
            </c:numRef>
          </c:val>
          <c:smooth val="0"/>
        </c:ser>
        <c:ser>
          <c:idx val="2"/>
          <c:order val="2"/>
          <c:tx>
            <c:strRef>
              <c:f>Sheet1!$S$4</c:f>
              <c:strCache>
                <c:ptCount val="1"/>
                <c:pt idx="0">
                  <c:v>Submission</c:v>
                </c:pt>
              </c:strCache>
            </c:strRef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Sheet1!$P$5:$P$28</c:f>
              <c:numCache>
                <c:formatCode>General</c:formatCode>
                <c:ptCount val="24"/>
                <c:pt idx="0">
                  <c:v>1993.0</c:v>
                </c:pt>
                <c:pt idx="1">
                  <c:v>1994.0</c:v>
                </c:pt>
                <c:pt idx="2">
                  <c:v>1995.0</c:v>
                </c:pt>
                <c:pt idx="3">
                  <c:v>1996.0</c:v>
                </c:pt>
                <c:pt idx="4">
                  <c:v>1997.0</c:v>
                </c:pt>
                <c:pt idx="5">
                  <c:v>1998.0</c:v>
                </c:pt>
                <c:pt idx="6">
                  <c:v>1999.0</c:v>
                </c:pt>
                <c:pt idx="7">
                  <c:v>2000.0</c:v>
                </c:pt>
                <c:pt idx="8">
                  <c:v>2001.0</c:v>
                </c:pt>
                <c:pt idx="9">
                  <c:v>2002.0</c:v>
                </c:pt>
                <c:pt idx="10">
                  <c:v>2003.0</c:v>
                </c:pt>
                <c:pt idx="11">
                  <c:v>2004.0</c:v>
                </c:pt>
                <c:pt idx="12">
                  <c:v>2005.0</c:v>
                </c:pt>
                <c:pt idx="13">
                  <c:v>2006.0</c:v>
                </c:pt>
                <c:pt idx="14">
                  <c:v>2007.0</c:v>
                </c:pt>
                <c:pt idx="15">
                  <c:v>2008.0</c:v>
                </c:pt>
                <c:pt idx="16">
                  <c:v>2009.0</c:v>
                </c:pt>
                <c:pt idx="17">
                  <c:v>2010.0</c:v>
                </c:pt>
                <c:pt idx="18">
                  <c:v>2011.0</c:v>
                </c:pt>
                <c:pt idx="19">
                  <c:v>2012.0</c:v>
                </c:pt>
                <c:pt idx="20">
                  <c:v>2013.0</c:v>
                </c:pt>
                <c:pt idx="21">
                  <c:v>2014.0</c:v>
                </c:pt>
                <c:pt idx="22">
                  <c:v>2015.0</c:v>
                </c:pt>
                <c:pt idx="23">
                  <c:v>2016.0</c:v>
                </c:pt>
              </c:numCache>
            </c:numRef>
          </c:cat>
          <c:val>
            <c:numRef>
              <c:f>Sheet1!$S$5:$S$28</c:f>
              <c:numCache>
                <c:formatCode>0%</c:formatCode>
                <c:ptCount val="24"/>
                <c:pt idx="0">
                  <c:v>0.625</c:v>
                </c:pt>
                <c:pt idx="1">
                  <c:v>0.741935483870968</c:v>
                </c:pt>
                <c:pt idx="2">
                  <c:v>0.580645161290323</c:v>
                </c:pt>
                <c:pt idx="3">
                  <c:v>0.465116279069767</c:v>
                </c:pt>
                <c:pt idx="4">
                  <c:v>0.411764705882353</c:v>
                </c:pt>
                <c:pt idx="5">
                  <c:v>0.32</c:v>
                </c:pt>
                <c:pt idx="6">
                  <c:v>0.243243243243243</c:v>
                </c:pt>
                <c:pt idx="7">
                  <c:v>0.302325581395349</c:v>
                </c:pt>
                <c:pt idx="8">
                  <c:v>0.25</c:v>
                </c:pt>
                <c:pt idx="9">
                  <c:v>0.188679245283019</c:v>
                </c:pt>
                <c:pt idx="10">
                  <c:v>0.195121951219512</c:v>
                </c:pt>
                <c:pt idx="11">
                  <c:v>0.307692307692308</c:v>
                </c:pt>
                <c:pt idx="12">
                  <c:v>0.275</c:v>
                </c:pt>
                <c:pt idx="13">
                  <c:v>0.322784810126582</c:v>
                </c:pt>
                <c:pt idx="14">
                  <c:v>0.321637426900585</c:v>
                </c:pt>
                <c:pt idx="15">
                  <c:v>0.26865671641791</c:v>
                </c:pt>
                <c:pt idx="16">
                  <c:v>0.232558139534884</c:v>
                </c:pt>
                <c:pt idx="17">
                  <c:v>0.241106719367589</c:v>
                </c:pt>
                <c:pt idx="18">
                  <c:v>0.19</c:v>
                </c:pt>
                <c:pt idx="19">
                  <c:v>0.205278592375367</c:v>
                </c:pt>
                <c:pt idx="20">
                  <c:v>0.173575129533679</c:v>
                </c:pt>
                <c:pt idx="21">
                  <c:v>0.190854870775348</c:v>
                </c:pt>
                <c:pt idx="22">
                  <c:v>0.18816067653277</c:v>
                </c:pt>
                <c:pt idx="23">
                  <c:v>0.19047619047619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29410544"/>
        <c:axId val="2129268768"/>
      </c:lineChart>
      <c:catAx>
        <c:axId val="212941054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9268768"/>
        <c:crosses val="autoZero"/>
        <c:auto val="1"/>
        <c:lblAlgn val="ctr"/>
        <c:lblOffset val="100"/>
        <c:noMultiLvlLbl val="0"/>
      </c:catAx>
      <c:valAx>
        <c:axId val="212926876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b="1"/>
                  <a:t>Win</a:t>
                </a:r>
                <a:r>
                  <a:rPr lang="en-US" b="1" baseline="0"/>
                  <a:t> Type Proportion each Year</a:t>
                </a:r>
                <a:endParaRPr lang="en-US" b="1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94105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jpeg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tiff>
</file>

<file path=ppt/media/image3.png>
</file>

<file path=ppt/media/image4.png>
</file>

<file path=ppt/media/image5.tiff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3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4" Type="http://schemas.openxmlformats.org/officeDocument/2006/relationships/image" Target="../media/image2.png"/><Relationship Id="rId5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5800" y="1346947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685800" y="4282763"/>
            <a:ext cx="7772400" cy="80683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85800" y="1484779"/>
            <a:ext cx="7772400" cy="274320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/>
          <p:cNvGrpSpPr>
            <a:grpSpLocks noChangeAspect="1"/>
          </p:cNvGrpSpPr>
          <p:nvPr/>
        </p:nvGrpSpPr>
        <p:grpSpPr>
          <a:xfrm>
            <a:off x="7234780" y="4107023"/>
            <a:ext cx="914400" cy="914400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88670" y="1432223"/>
            <a:ext cx="759333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6400" b="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2386" y="4389120"/>
            <a:ext cx="5918454" cy="1069848"/>
          </a:xfrm>
        </p:spPr>
        <p:txBody>
          <a:bodyPr>
            <a:normAutofit/>
          </a:bodyPr>
          <a:lstStyle>
            <a:lvl1pPr marL="0" indent="0" algn="l">
              <a:buNone/>
              <a:defRPr sz="1800" b="0">
                <a:solidFill>
                  <a:schemeClr val="tx1"/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AFFB9B-9FB8-469E-96F9-4D32314110B6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812805" y="6272785"/>
            <a:ext cx="474573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244280" y="4227195"/>
            <a:ext cx="895401" cy="640080"/>
          </a:xfrm>
        </p:spPr>
        <p:txBody>
          <a:bodyPr/>
          <a:lstStyle>
            <a:lvl1pPr>
              <a:defRPr sz="2800" b="1"/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6211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F1211-4E0C-4AB3-B04F-585959BDAFE8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762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533400"/>
            <a:ext cx="1914525" cy="5638800"/>
          </a:xfrm>
        </p:spPr>
        <p:txBody>
          <a:bodyPr vert="eaVert"/>
          <a:lstStyle>
            <a:lvl1pPr>
              <a:defRPr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00100" y="533400"/>
            <a:ext cx="5629275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BDECAF-D3BE-4069-9C78-642ECCD01477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0513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FBDC27-E420-4878-9EE6-7B9656D6442A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90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9144000" cy="1940010"/>
          </a:xfrm>
          <a:prstGeom prst="rect">
            <a:avLst/>
          </a:prstGeom>
          <a:blipFill dpi="0" rotWithShape="1">
            <a:blip r:embed="rId2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346" y="1225296"/>
            <a:ext cx="696087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6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4330" y="5020056"/>
            <a:ext cx="6789420" cy="1066800"/>
          </a:xfrm>
        </p:spPr>
        <p:txBody>
          <a:bodyPr anchor="t">
            <a:normAutofit/>
          </a:bodyPr>
          <a:lstStyle>
            <a:lvl1pPr marL="0" indent="0">
              <a:buNone/>
              <a:defRPr sz="1800" b="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45251" y="6272785"/>
            <a:ext cx="1983232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F7F47CF-67C9-420C-80A5-E2069FF0C2DF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36099" y="6272784"/>
            <a:ext cx="4745736" cy="365125"/>
          </a:xfrm>
        </p:spPr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633862" y="2430623"/>
            <a:ext cx="914400" cy="914400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450" y="2508607"/>
            <a:ext cx="891224" cy="720332"/>
          </a:xfrm>
        </p:spPr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8196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92218" y="2194560"/>
            <a:ext cx="365760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22DC73-F065-42F5-A9F2-D90B2E42A0B3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888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20793" y="2048256"/>
            <a:ext cx="365760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20793" y="2743200"/>
            <a:ext cx="365760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BEA702-9B29-41CC-9BCC-3DF8A0D379FE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7424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097649AC-CB8F-4FF1-9A34-5861C74DD0A7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2505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5CECA-2D3A-4680-9B49-752200DE467C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112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685800"/>
            <a:ext cx="5033772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C3BFE2-83B7-4B0A-B9D3-AB28331082B3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371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6227806" y="1"/>
            <a:ext cx="2916194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12230" y="685800"/>
            <a:ext cx="2400300" cy="1737360"/>
          </a:xfrm>
        </p:spPr>
        <p:txBody>
          <a:bodyPr anchor="b">
            <a:normAutofit/>
          </a:bodyPr>
          <a:lstStyle>
            <a:lvl1pPr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227805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12230" y="2423160"/>
            <a:ext cx="24003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35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13" name="Oval 12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14" name="Oval 13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EF78E3-FDA3-4D28-AAA2-0B81F349A39D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9239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4" Type="http://schemas.microsoft.com/office/2007/relationships/hdphoto" Target="../media/hdphoto1.wdp"/><Relationship Id="rId1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8522664" y="6255258"/>
            <a:ext cx="393192" cy="393192"/>
            <a:chOff x="8532189" y="5068824"/>
            <a:chExt cx="393192" cy="393192"/>
          </a:xfrm>
        </p:grpSpPr>
        <p:sp>
          <p:nvSpPr>
            <p:cNvPr id="8" name="Oval 7"/>
            <p:cNvSpPr>
              <a:spLocks noChangeAspect="1"/>
            </p:cNvSpPr>
            <p:nvPr/>
          </p:nvSpPr>
          <p:spPr>
            <a:xfrm>
              <a:off x="8532189" y="5068824"/>
              <a:ext cx="393192" cy="393192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Rockwell Extra Bold" pitchFamily="18" charset="0"/>
                <a:ea typeface="+mn-ea"/>
                <a:cs typeface="+mn-cs"/>
              </a:endParaRPr>
            </a:p>
          </p:txBody>
        </p:sp>
        <p:sp>
          <p:nvSpPr>
            <p:cNvPr id="9" name="Oval 8"/>
            <p:cNvSpPr>
              <a:spLocks noChangeAspect="1"/>
            </p:cNvSpPr>
            <p:nvPr/>
          </p:nvSpPr>
          <p:spPr>
            <a:xfrm>
              <a:off x="8568766" y="5105400"/>
              <a:ext cx="320039" cy="320040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484632"/>
            <a:ext cx="7772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21408"/>
            <a:ext cx="7772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2368" y="6272785"/>
            <a:ext cx="24551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C35BB1C6-BF8F-4481-8AB2-603A1C8A906A}" type="datetimeFigureOut">
              <a:rPr lang="en-US" smtClean="0"/>
              <a:t>5/27/16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272785"/>
            <a:ext cx="474573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83346" y="6272785"/>
            <a:ext cx="48006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="1" spc="-7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436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200" b="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4" Type="http://schemas.openxmlformats.org/officeDocument/2006/relationships/image" Target="../media/image15.tiff"/><Relationship Id="rId5" Type="http://schemas.openxmlformats.org/officeDocument/2006/relationships/image" Target="../media/image16.tiff"/><Relationship Id="rId6" Type="http://schemas.openxmlformats.org/officeDocument/2006/relationships/image" Target="../media/image17.tiff"/><Relationship Id="rId7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tif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fightmetric.com/" TargetMode="External"/><Relationship Id="rId3" Type="http://schemas.openxmlformats.org/officeDocument/2006/relationships/hyperlink" Target="http://www.sherdog.com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Mixed Martial Arts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Louis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20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investigation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0927867"/>
              </p:ext>
            </p:extLst>
          </p:nvPr>
        </p:nvGraphicFramePr>
        <p:xfrm>
          <a:off x="4687177" y="2297112"/>
          <a:ext cx="3429000" cy="22352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457325"/>
                <a:gridCol w="1971675"/>
              </a:tblGrid>
              <a:tr h="203200">
                <a:tc rowSpan="11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 smtClean="0">
                          <a:solidFill>
                            <a:schemeClr val="accent5"/>
                          </a:solidFill>
                          <a:effectLst/>
                        </a:rPr>
                        <a:t>Difference between fighter</a:t>
                      </a:r>
                      <a:r>
                        <a:rPr lang="en-US" sz="1800" u="none" strike="noStrike" baseline="0" dirty="0" smtClean="0">
                          <a:solidFill>
                            <a:schemeClr val="accent5"/>
                          </a:solidFill>
                          <a:effectLst/>
                        </a:rPr>
                        <a:t> and his opponent</a:t>
                      </a:r>
                      <a:endParaRPr lang="en-US" sz="1800" b="0" i="0" u="none" strike="noStrike" dirty="0">
                        <a:solidFill>
                          <a:schemeClr val="accent5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HEIGHT_DIFF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WEIGHT_DIFF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REACH_DIFF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EXP_DIFF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STRAVG_AT_FIGHT_DIFF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TDAVG_AT_FIGHT_DIFF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SUBAVG_AT_FIGHT_DIFF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PASSAVG_AT_FIGHT_DIFF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WINRATIO_DIFF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STANCE_DIFF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2032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REACH_DIFF1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sp>
        <p:nvSpPr>
          <p:cNvPr id="6" name="Content Placeholder 2"/>
          <p:cNvSpPr txBox="1">
            <a:spLocks/>
          </p:cNvSpPr>
          <p:nvPr/>
        </p:nvSpPr>
        <p:spPr>
          <a:xfrm>
            <a:off x="685800" y="1758160"/>
            <a:ext cx="4001377" cy="409653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90000"/>
              </a:lnSpc>
              <a:spcBef>
                <a:spcPts val="400"/>
              </a:spcBef>
              <a:spcAft>
                <a:spcPts val="200"/>
              </a:spcAft>
              <a:buClr>
                <a:schemeClr val="accent1">
                  <a:lumMod val="75000"/>
                </a:schemeClr>
              </a:buClr>
              <a:buSzPct val="85000"/>
              <a:buFont typeface="Wingdings" pitchFamily="2" charset="2"/>
              <a:buChar char="§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latin typeface="Rockwell" charset="0"/>
                <a:ea typeface="Rockwell" charset="0"/>
                <a:cs typeface="Rockwell" charset="0"/>
              </a:rPr>
              <a:t>Fights occur in weight classes and are meant to be “fair”</a:t>
            </a:r>
          </a:p>
          <a:p>
            <a:r>
              <a:rPr lang="en-US" dirty="0" smtClean="0">
                <a:latin typeface="Rockwell" charset="0"/>
                <a:ea typeface="Rockwell" charset="0"/>
                <a:cs typeface="Rockwell" charset="0"/>
              </a:rPr>
              <a:t>We are trying to predict when you enter the cage vs. an opponent, what are your chances of winning?</a:t>
            </a:r>
          </a:p>
          <a:p>
            <a:r>
              <a:rPr lang="en-US" dirty="0" smtClean="0">
                <a:latin typeface="Rockwell" charset="0"/>
                <a:ea typeface="Rockwell" charset="0"/>
                <a:cs typeface="Rockwell" charset="0"/>
              </a:rPr>
              <a:t>A fighter’s attributes vs. his opponent might be more suitable</a:t>
            </a:r>
            <a:r>
              <a:rPr lang="is-IS" dirty="0" smtClean="0">
                <a:latin typeface="Rockwell" charset="0"/>
                <a:ea typeface="Rockwell" charset="0"/>
                <a:cs typeface="Rockwell" charset="0"/>
              </a:rPr>
              <a:t>…</a:t>
            </a:r>
            <a:endParaRPr lang="en-US" dirty="0" smtClean="0">
              <a:latin typeface="Rockwell" charset="0"/>
              <a:ea typeface="Rockwell" charset="0"/>
              <a:cs typeface="Rockwel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498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Q. – Revised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Based on a fighter’s attributes vs. his opponent’s, can we determine whether he would be victorious (i.e. what are his chances of winning)?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IF we assume a fighter is victorious, can we predict how he might win, based on his attributes, his opponents’ attributes and other factors?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803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Win/</a:t>
            </a:r>
            <a:r>
              <a:rPr lang="en-US" dirty="0" err="1" smtClean="0"/>
              <a:t>NoT</a:t>
            </a:r>
            <a:r>
              <a:rPr lang="en-US" dirty="0" smtClean="0"/>
              <a:t> WIN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Fights are banded into three categories:</a:t>
            </a:r>
          </a:p>
          <a:p>
            <a:pPr lvl="1"/>
            <a:r>
              <a:rPr lang="en-US" dirty="0" smtClean="0"/>
              <a:t>Light: Flyweight, bantamweight, featherweight </a:t>
            </a:r>
            <a:r>
              <a:rPr lang="en-US" dirty="0" smtClean="0">
                <a:solidFill>
                  <a:schemeClr val="accent5"/>
                </a:solidFill>
              </a:rPr>
              <a:t>(52.2 kg - 65.8kg)</a:t>
            </a:r>
          </a:p>
          <a:p>
            <a:pPr lvl="1"/>
            <a:r>
              <a:rPr lang="en-US" dirty="0" smtClean="0"/>
              <a:t>Middle: Lightweight, Welterweight </a:t>
            </a:r>
            <a:r>
              <a:rPr lang="en-US" dirty="0" smtClean="0">
                <a:solidFill>
                  <a:schemeClr val="accent5"/>
                </a:solidFill>
              </a:rPr>
              <a:t>(65.8kb – 77.1 kg)</a:t>
            </a:r>
          </a:p>
          <a:p>
            <a:pPr lvl="1"/>
            <a:r>
              <a:rPr lang="en-US" dirty="0" smtClean="0"/>
              <a:t>Heavy: Middleweight, light heavyweight, heavyweight  </a:t>
            </a:r>
            <a:r>
              <a:rPr lang="en-US" dirty="0" smtClean="0">
                <a:solidFill>
                  <a:schemeClr val="accent5"/>
                </a:solidFill>
              </a:rPr>
              <a:t>(77.1kg - 120.2kg)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Logistic Regression</a:t>
            </a:r>
          </a:p>
          <a:p>
            <a:pPr lvl="1"/>
            <a:r>
              <a:rPr lang="en-US" dirty="0" smtClean="0"/>
              <a:t>Predicts WIN =1, NOT WIN = 0 </a:t>
            </a:r>
            <a:r>
              <a:rPr lang="en-US" b="1" u="sng" dirty="0" smtClean="0"/>
              <a:t>Outcome</a:t>
            </a:r>
          </a:p>
          <a:p>
            <a:pPr lvl="1"/>
            <a:r>
              <a:rPr lang="en-US" dirty="0" smtClean="0"/>
              <a:t>Using “Difference” Variables</a:t>
            </a:r>
          </a:p>
          <a:p>
            <a:pPr lvl="2"/>
            <a:r>
              <a:rPr lang="en-US" dirty="0" smtClean="0"/>
              <a:t>E.g. if the </a:t>
            </a:r>
            <a:r>
              <a:rPr lang="en-US" dirty="0" err="1" smtClean="0"/>
              <a:t>figher</a:t>
            </a:r>
            <a:r>
              <a:rPr lang="en-US" dirty="0" smtClean="0"/>
              <a:t> is 185cm and your opponent is 180cm, the difference variable for height is +5</a:t>
            </a:r>
          </a:p>
          <a:p>
            <a:pPr lvl="2"/>
            <a:r>
              <a:rPr lang="en-US" dirty="0" smtClean="0"/>
              <a:t>E.g. if the fighter is 70kg and your opponent is 76kg, the difference variable for weight is -6</a:t>
            </a:r>
          </a:p>
        </p:txBody>
      </p:sp>
    </p:spTree>
    <p:extLst>
      <p:ext uri="{BB962C8B-B14F-4D97-AF65-F5344CB8AC3E}">
        <p14:creationId xmlns:p14="http://schemas.microsoft.com/office/powerpoint/2010/main" val="6317139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Win/</a:t>
            </a:r>
            <a:r>
              <a:rPr lang="en-US" dirty="0" err="1" smtClean="0"/>
              <a:t>NoT</a:t>
            </a:r>
            <a:r>
              <a:rPr lang="en-US" dirty="0" smtClean="0"/>
              <a:t> WIN Model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14351" y="1571537"/>
            <a:ext cx="7797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Based on a fighter’s attributes vs. his opponent’s, can we determine whether he would be victorious (i.e. what are his chances of winning)?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057" y="2217868"/>
            <a:ext cx="7588249" cy="4528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12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 Type Model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Fights are banded into three categories:</a:t>
            </a:r>
          </a:p>
          <a:p>
            <a:pPr lvl="1"/>
            <a:r>
              <a:rPr lang="en-US" dirty="0" smtClean="0"/>
              <a:t>Light: Flyweight, bantamweight, featherweight </a:t>
            </a:r>
            <a:r>
              <a:rPr lang="en-US" dirty="0" smtClean="0">
                <a:solidFill>
                  <a:schemeClr val="accent5"/>
                </a:solidFill>
              </a:rPr>
              <a:t>(52.2 kg - 65.8kg)</a:t>
            </a:r>
          </a:p>
          <a:p>
            <a:pPr lvl="1"/>
            <a:r>
              <a:rPr lang="en-US" dirty="0" smtClean="0"/>
              <a:t>Middle: Lightweight, Welterweight </a:t>
            </a:r>
            <a:r>
              <a:rPr lang="en-US" dirty="0" smtClean="0">
                <a:solidFill>
                  <a:schemeClr val="accent5"/>
                </a:solidFill>
              </a:rPr>
              <a:t>(65.8kb – 77.1 kg)</a:t>
            </a:r>
          </a:p>
          <a:p>
            <a:pPr lvl="1"/>
            <a:r>
              <a:rPr lang="en-US" dirty="0" smtClean="0"/>
              <a:t>Heavy: Middleweight, light heavyweight, heavyweight  </a:t>
            </a:r>
            <a:r>
              <a:rPr lang="en-US" dirty="0" smtClean="0">
                <a:solidFill>
                  <a:schemeClr val="accent5"/>
                </a:solidFill>
              </a:rPr>
              <a:t>(77.1kg - 120.2kg)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Multinomial Logistic Regression / Decision tree</a:t>
            </a:r>
          </a:p>
          <a:p>
            <a:pPr lvl="1"/>
            <a:r>
              <a:rPr lang="en-US" dirty="0" smtClean="0"/>
              <a:t>Given a fighter Wins, PREDICT </a:t>
            </a:r>
            <a:r>
              <a:rPr lang="en-US" b="1" u="sng" dirty="0" smtClean="0"/>
              <a:t>How</a:t>
            </a:r>
            <a:r>
              <a:rPr lang="en-US" b="1" dirty="0" smtClean="0"/>
              <a:t> he will win</a:t>
            </a:r>
          </a:p>
          <a:p>
            <a:pPr lvl="1"/>
            <a:r>
              <a:rPr lang="en-US" dirty="0" smtClean="0"/>
              <a:t> Predicts Win by Decision = 0, Win by TKO/KO = 1, Win by Submission = 2</a:t>
            </a:r>
          </a:p>
          <a:p>
            <a:pPr lvl="1"/>
            <a:r>
              <a:rPr lang="en-US" dirty="0" smtClean="0"/>
              <a:t>Using more variables, both absolute and difference variables</a:t>
            </a:r>
          </a:p>
        </p:txBody>
      </p:sp>
    </p:spTree>
    <p:extLst>
      <p:ext uri="{BB962C8B-B14F-4D97-AF65-F5344CB8AC3E}">
        <p14:creationId xmlns:p14="http://schemas.microsoft.com/office/powerpoint/2010/main" val="417867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 TYPE Model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14351" y="1571537"/>
            <a:ext cx="7797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IF we assume a fighter is victorious, can we predict how he might win, based on his </a:t>
            </a:r>
            <a:r>
              <a:rPr lang="en-US" dirty="0" smtClean="0"/>
              <a:t>attributes, his </a:t>
            </a:r>
            <a:r>
              <a:rPr lang="en-US" dirty="0"/>
              <a:t>o</a:t>
            </a:r>
            <a:r>
              <a:rPr lang="en-US" dirty="0" smtClean="0"/>
              <a:t>pponents</a:t>
            </a:r>
            <a:r>
              <a:rPr lang="en-US" dirty="0"/>
              <a:t>’ </a:t>
            </a:r>
            <a:r>
              <a:rPr lang="en-US" dirty="0" smtClean="0"/>
              <a:t>attributes and other factors?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3707" y="2217868"/>
            <a:ext cx="6838949" cy="4522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091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 TYPE Model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514351" y="1571537"/>
            <a:ext cx="779766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IF we assume a fighter is victorious, can we predict how he might win, based on his </a:t>
            </a:r>
            <a:r>
              <a:rPr lang="en-US" dirty="0" smtClean="0"/>
              <a:t>attributes, his </a:t>
            </a:r>
            <a:r>
              <a:rPr lang="en-US" dirty="0"/>
              <a:t>o</a:t>
            </a:r>
            <a:r>
              <a:rPr lang="en-US" dirty="0" smtClean="0"/>
              <a:t>pponents</a:t>
            </a:r>
            <a:r>
              <a:rPr lang="en-US" dirty="0"/>
              <a:t>’ </a:t>
            </a:r>
            <a:r>
              <a:rPr lang="en-US" dirty="0" smtClean="0"/>
              <a:t>attributes and other factors?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2217868"/>
            <a:ext cx="6832600" cy="4518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606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9000" y="2093976"/>
            <a:ext cx="3771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JJ vs DC </a:t>
            </a:r>
            <a:r>
              <a:rPr lang="en-US" smtClean="0"/>
              <a:t>(upcoming fights)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CM vs ND (different division)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416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 and Future Enhancements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– not enough</a:t>
            </a:r>
            <a:r>
              <a:rPr lang="is-IS" dirty="0" smtClean="0"/>
              <a:t>…yet...</a:t>
            </a:r>
          </a:p>
          <a:p>
            <a:pPr lvl="1"/>
            <a:r>
              <a:rPr lang="is-IS" dirty="0" smtClean="0"/>
              <a:t>Other brands and organisations</a:t>
            </a:r>
          </a:p>
          <a:p>
            <a:pPr lvl="1"/>
            <a:r>
              <a:rPr lang="is-IS" dirty="0" smtClean="0"/>
              <a:t>Other variables (e.g. </a:t>
            </a:r>
            <a:r>
              <a:rPr lang="en-US" dirty="0" smtClean="0"/>
              <a:t>T</a:t>
            </a:r>
            <a:r>
              <a:rPr lang="is-IS" dirty="0" smtClean="0"/>
              <a:t>ype of training a fighter has had, coach, etc...)</a:t>
            </a:r>
          </a:p>
          <a:p>
            <a:r>
              <a:rPr lang="is-IS" dirty="0" smtClean="0"/>
              <a:t>Linking the two models together</a:t>
            </a:r>
          </a:p>
          <a:p>
            <a:pPr lvl="1"/>
            <a:r>
              <a:rPr lang="is-IS" dirty="0" smtClean="0"/>
              <a:t>Problem with Stance</a:t>
            </a:r>
          </a:p>
          <a:p>
            <a:pPr lvl="1"/>
            <a:r>
              <a:rPr lang="is-IS" dirty="0" smtClean="0"/>
              <a:t>Problem with duration of the </a:t>
            </a:r>
            <a:r>
              <a:rPr lang="is-IS" dirty="0" smtClean="0"/>
              <a:t>fight/round</a:t>
            </a:r>
            <a:endParaRPr lang="is-IS" dirty="0" smtClean="0"/>
          </a:p>
          <a:p>
            <a:pPr lvl="1"/>
            <a:r>
              <a:rPr lang="en-US" dirty="0" smtClean="0"/>
              <a:t>A</a:t>
            </a:r>
            <a:r>
              <a:rPr lang="is-IS" dirty="0" smtClean="0"/>
              <a:t> few others....</a:t>
            </a:r>
          </a:p>
          <a:p>
            <a:r>
              <a:rPr lang="is-IS" dirty="0" smtClean="0"/>
              <a:t>More granular segmentation (e.g. Womens’ divisions)</a:t>
            </a:r>
          </a:p>
          <a:p>
            <a:r>
              <a:rPr lang="is-IS" dirty="0" smtClean="0"/>
              <a:t>Structural Changes!!!</a:t>
            </a:r>
          </a:p>
          <a:p>
            <a:r>
              <a:rPr lang="is-IS" dirty="0" smtClean="0"/>
              <a:t>Odds Data – how does this model/result line up with odd makers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98711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Appendix + What did you Achieve? + What did you learn?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2819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5473" y="1685034"/>
            <a:ext cx="5975418" cy="365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314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Appendix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Win/Not Win Model – Investigation of whether fights are becoming more ”fair”</a:t>
            </a:r>
          </a:p>
          <a:p>
            <a:r>
              <a:rPr lang="en-US" dirty="0" smtClean="0"/>
              <a:t>Some interesting plots</a:t>
            </a:r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4489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Win/not win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4351" y="2063396"/>
            <a:ext cx="3618615" cy="3311189"/>
          </a:xfrm>
        </p:spPr>
        <p:txBody>
          <a:bodyPr anchor="t"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u="sng" dirty="0" smtClean="0"/>
              <a:t>Why is the accuracy so low?</a:t>
            </a:r>
          </a:p>
          <a:p>
            <a:r>
              <a:rPr lang="en-US" sz="1800" dirty="0"/>
              <a:t>Is my model no </a:t>
            </a:r>
            <a:r>
              <a:rPr lang="en-US" sz="1800" dirty="0" smtClean="0"/>
              <a:t>good?</a:t>
            </a:r>
          </a:p>
          <a:p>
            <a:r>
              <a:rPr lang="en-US" sz="1800" dirty="0" smtClean="0"/>
              <a:t>Is my data no good?</a:t>
            </a:r>
          </a:p>
          <a:p>
            <a:r>
              <a:rPr lang="en-US" sz="1800" dirty="0" smtClean="0"/>
              <a:t>Structural changes in my Data?</a:t>
            </a:r>
          </a:p>
          <a:p>
            <a:pPr lvl="1"/>
            <a:r>
              <a:rPr lang="en-US" sz="1600" dirty="0" smtClean="0"/>
              <a:t>Decision wins are now more common, meaning fights are lasting the full 3 or 5 rounds</a:t>
            </a:r>
          </a:p>
          <a:p>
            <a:pPr lvl="1"/>
            <a:r>
              <a:rPr lang="en-US" sz="1600" dirty="0" smtClean="0"/>
              <a:t>Does this mean fights have been set to be “more Fair”?</a:t>
            </a:r>
            <a:endParaRPr lang="en-US" sz="1600" dirty="0"/>
          </a:p>
          <a:p>
            <a:r>
              <a:rPr lang="en-US" dirty="0" smtClean="0"/>
              <a:t>This needs more investigation!</a:t>
            </a:r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14649695"/>
              </p:ext>
            </p:extLst>
          </p:nvPr>
        </p:nvGraphicFramePr>
        <p:xfrm>
          <a:off x="4132966" y="206339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6" name="Straight Connector 5"/>
          <p:cNvCxnSpPr/>
          <p:nvPr/>
        </p:nvCxnSpPr>
        <p:spPr>
          <a:xfrm>
            <a:off x="5892800" y="1261783"/>
            <a:ext cx="25400" cy="429260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7429500" y="1261783"/>
            <a:ext cx="25400" cy="4292600"/>
          </a:xfrm>
          <a:prstGeom prst="line">
            <a:avLst/>
          </a:prstGeom>
          <a:ln w="25400">
            <a:solidFill>
              <a:schemeClr val="accent1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60624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Win/not win model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78965" y="1468434"/>
            <a:ext cx="228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smtClean="0"/>
              <a:t>1999-2009 </a:t>
            </a:r>
            <a:r>
              <a:rPr lang="en-US" u="sng" dirty="0" smtClean="0"/>
              <a:t>only</a:t>
            </a:r>
            <a:endParaRPr lang="en-US" u="sng" dirty="0"/>
          </a:p>
        </p:txBody>
      </p:sp>
      <p:sp>
        <p:nvSpPr>
          <p:cNvPr id="12" name="Rectangle 11"/>
          <p:cNvSpPr/>
          <p:nvPr/>
        </p:nvSpPr>
        <p:spPr>
          <a:xfrm>
            <a:off x="5858056" y="1468434"/>
            <a:ext cx="1983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u="sng" dirty="0" smtClean="0"/>
              <a:t>2010 onwards </a:t>
            </a:r>
            <a:r>
              <a:rPr lang="en-US" u="sng" dirty="0"/>
              <a:t>only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99874" y="1468434"/>
            <a:ext cx="228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/>
              <a:t>ALL data (1999 – 2016)</a:t>
            </a:r>
            <a:endParaRPr lang="en-US" u="sng" dirty="0"/>
          </a:p>
        </p:txBody>
      </p:sp>
      <p:sp>
        <p:nvSpPr>
          <p:cNvPr id="14" name="TextBox 13"/>
          <p:cNvSpPr txBox="1"/>
          <p:nvPr/>
        </p:nvSpPr>
        <p:spPr>
          <a:xfrm rot="16200000">
            <a:off x="-719700" y="2795064"/>
            <a:ext cx="228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>
                <a:solidFill>
                  <a:schemeClr val="accent5"/>
                </a:solidFill>
              </a:rPr>
              <a:t>Middle Model</a:t>
            </a:r>
            <a:endParaRPr lang="en-US" u="sng" dirty="0">
              <a:solidFill>
                <a:schemeClr val="accent5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16200000">
            <a:off x="-719700" y="5013391"/>
            <a:ext cx="22839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u="sng" dirty="0" smtClean="0">
                <a:solidFill>
                  <a:schemeClr val="accent5"/>
                </a:solidFill>
              </a:rPr>
              <a:t>Heavy Model</a:t>
            </a:r>
            <a:endParaRPr lang="en-US" u="sng" dirty="0">
              <a:solidFill>
                <a:schemeClr val="accent5"/>
              </a:solidFill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141028" y="4056093"/>
            <a:ext cx="8559800" cy="0"/>
          </a:xfrm>
          <a:prstGeom prst="line">
            <a:avLst/>
          </a:prstGeom>
          <a:ln w="28575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06" y="2104451"/>
            <a:ext cx="2626353" cy="18477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206" y="4367211"/>
            <a:ext cx="2626353" cy="184779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4285" y="2094958"/>
            <a:ext cx="2613761" cy="1857283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54285" y="4381368"/>
            <a:ext cx="2580478" cy="1833633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42915" y="2104451"/>
            <a:ext cx="2657914" cy="1869995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42915" y="4381368"/>
            <a:ext cx="2657913" cy="1888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33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Scatterplots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900" y="1626108"/>
            <a:ext cx="4394200" cy="5100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8265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Scatterplots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5150" y="1502161"/>
            <a:ext cx="5473700" cy="5266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040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Scatterplots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9558" y="1562099"/>
            <a:ext cx="5404884" cy="5113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04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4982" y="1640840"/>
            <a:ext cx="4216400" cy="3794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543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it?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4736" y="1595333"/>
            <a:ext cx="5456891" cy="38675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2272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Major Players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>
                <a:ea typeface="Rockwell" charset="0"/>
                <a:cs typeface="Rockwell" charset="0"/>
              </a:rPr>
              <a:t>UFC (+Pride, WEC, </a:t>
            </a:r>
            <a:r>
              <a:rPr lang="en-US" dirty="0" err="1" smtClean="0">
                <a:ea typeface="Rockwell" charset="0"/>
                <a:cs typeface="Rockwell" charset="0"/>
              </a:rPr>
              <a:t>Strikeforce</a:t>
            </a:r>
            <a:r>
              <a:rPr lang="en-US" dirty="0" smtClean="0">
                <a:ea typeface="Rockwell" charset="0"/>
                <a:cs typeface="Rockwell" charset="0"/>
              </a:rPr>
              <a:t>)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ea typeface="Rockwell" charset="0"/>
                <a:cs typeface="Rockwell" charset="0"/>
              </a:rPr>
              <a:t>Bellator</a:t>
            </a:r>
            <a:r>
              <a:rPr lang="en-US" dirty="0" smtClean="0">
                <a:ea typeface="Rockwell" charset="0"/>
                <a:cs typeface="Rockwell" charset="0"/>
              </a:rPr>
              <a:t> MMA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ea typeface="Rockwell" charset="0"/>
                <a:cs typeface="Rockwell" charset="0"/>
              </a:rPr>
              <a:t>ONE championship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>
                <a:ea typeface="Rockwell" charset="0"/>
                <a:cs typeface="Rockwell" charset="0"/>
              </a:rPr>
              <a:t>World series of fighting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ea typeface="Rockwell" charset="0"/>
                <a:cs typeface="Rockwell" charset="0"/>
              </a:rPr>
              <a:t>Invicta</a:t>
            </a:r>
            <a:r>
              <a:rPr lang="en-US" dirty="0" smtClean="0">
                <a:ea typeface="Rockwell" charset="0"/>
                <a:cs typeface="Rockwell" charset="0"/>
              </a:rPr>
              <a:t> fc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 smtClean="0">
                <a:ea typeface="Rockwell" charset="0"/>
                <a:cs typeface="Rockwell" charset="0"/>
              </a:rPr>
              <a:t>Rizin</a:t>
            </a:r>
            <a:r>
              <a:rPr lang="en-US" dirty="0" smtClean="0">
                <a:ea typeface="Rockwell" charset="0"/>
                <a:cs typeface="Rockwell" charset="0"/>
              </a:rPr>
              <a:t> fighting federation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ea typeface="Rockwell" charset="0"/>
              <a:cs typeface="Rockwell" charset="0"/>
            </a:endParaRPr>
          </a:p>
          <a:p>
            <a:pPr marL="0" indent="0">
              <a:buNone/>
            </a:pPr>
            <a:r>
              <a:rPr lang="en-US" dirty="0" smtClean="0">
                <a:ea typeface="Rockwell" charset="0"/>
                <a:cs typeface="Rockwell" charset="0"/>
              </a:rPr>
              <a:t>Etc...</a:t>
            </a:r>
          </a:p>
          <a:p>
            <a:pPr marL="457200" indent="-457200">
              <a:buFont typeface="+mj-lt"/>
              <a:buAutoNum type="arabicPeriod"/>
            </a:pPr>
            <a:endParaRPr lang="en-US" dirty="0">
              <a:ea typeface="Rockwell" charset="0"/>
              <a:cs typeface="Rockwel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7178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Business Q. – Initial Thoughts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Based on a fighter’s attributes, can you determine whether he/she would be victorious before he/she enters the ring?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Are there attributes which gives a fighter the “extra edge”? (E.g. does having longer arms  make you a better fighter?)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0945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Rockwell" charset="0"/>
                <a:ea typeface="Rockwell" charset="0"/>
                <a:cs typeface="Rockwell" charset="0"/>
              </a:rPr>
              <a:t>Data on MMA fighters/Fights not readily available</a:t>
            </a:r>
          </a:p>
          <a:p>
            <a:pPr lvl="1"/>
            <a:r>
              <a:rPr lang="en-US" dirty="0" smtClean="0">
                <a:latin typeface="Rockwell" charset="0"/>
                <a:ea typeface="Rockwell" charset="0"/>
                <a:cs typeface="Rockwell" charset="0"/>
              </a:rPr>
              <a:t>The sport is still in its Infancy</a:t>
            </a:r>
          </a:p>
          <a:p>
            <a:pPr lvl="1"/>
            <a:r>
              <a:rPr lang="en-US" dirty="0" smtClean="0">
                <a:latin typeface="Rockwell" charset="0"/>
                <a:ea typeface="Rockwell" charset="0"/>
                <a:cs typeface="Rockwell" charset="0"/>
              </a:rPr>
              <a:t>Many leagues of different sizes with different rules</a:t>
            </a:r>
          </a:p>
          <a:p>
            <a:r>
              <a:rPr lang="en-US" dirty="0">
                <a:latin typeface="Rockwell" charset="0"/>
                <a:ea typeface="Rockwell" charset="0"/>
                <a:cs typeface="Rockwell" charset="0"/>
                <a:hlinkClick r:id="rId2"/>
              </a:rPr>
              <a:t>http://www.fightmetric.com</a:t>
            </a:r>
            <a:r>
              <a:rPr lang="en-US" dirty="0" smtClean="0">
                <a:latin typeface="Rockwell" charset="0"/>
                <a:ea typeface="Rockwell" charset="0"/>
                <a:cs typeface="Rockwell" charset="0"/>
                <a:hlinkClick r:id="rId2"/>
              </a:rPr>
              <a:t>/</a:t>
            </a:r>
            <a:endParaRPr lang="en-US" dirty="0" smtClean="0">
              <a:latin typeface="Rockwell" charset="0"/>
              <a:ea typeface="Rockwell" charset="0"/>
              <a:cs typeface="Rockwell" charset="0"/>
            </a:endParaRPr>
          </a:p>
          <a:p>
            <a:pPr lvl="1"/>
            <a:r>
              <a:rPr lang="is-IS" sz="1200" dirty="0" smtClean="0">
                <a:latin typeface="Rockwell" charset="0"/>
                <a:ea typeface="Rockwell" charset="0"/>
                <a:cs typeface="Rockwell" charset="0"/>
              </a:rPr>
              <a:t>…</a:t>
            </a:r>
            <a:r>
              <a:rPr lang="en-US" sz="1200" dirty="0">
                <a:latin typeface="Rockwell" charset="0"/>
                <a:ea typeface="Rockwell" charset="0"/>
                <a:cs typeface="Rockwell" charset="0"/>
              </a:rPr>
              <a:t>Started in 2007, </a:t>
            </a:r>
            <a:r>
              <a:rPr lang="en-US" sz="1200" dirty="0" err="1">
                <a:latin typeface="Rockwell" charset="0"/>
                <a:ea typeface="Rockwell" charset="0"/>
                <a:cs typeface="Rockwell" charset="0"/>
              </a:rPr>
              <a:t>FightMetric</a:t>
            </a:r>
            <a:r>
              <a:rPr lang="en-US" sz="1200" dirty="0">
                <a:latin typeface="Rockwell" charset="0"/>
                <a:ea typeface="Rockwell" charset="0"/>
                <a:cs typeface="Rockwell" charset="0"/>
              </a:rPr>
              <a:t>® is the world’s only comprehensive mixed martial arts statistics and analysis provider, and is the official statistics provider of the UFC</a:t>
            </a:r>
            <a:r>
              <a:rPr lang="en-US" sz="1200" dirty="0" smtClean="0">
                <a:latin typeface="Rockwell" charset="0"/>
                <a:ea typeface="Rockwell" charset="0"/>
                <a:cs typeface="Rockwell" charset="0"/>
              </a:rPr>
              <a:t>®</a:t>
            </a:r>
            <a:r>
              <a:rPr lang="is-IS" sz="1200" dirty="0" smtClean="0">
                <a:latin typeface="Rockwell" charset="0"/>
                <a:ea typeface="Rockwell" charset="0"/>
                <a:cs typeface="Rockwell" charset="0"/>
              </a:rPr>
              <a:t>…</a:t>
            </a:r>
            <a:endParaRPr lang="en-US" sz="1200" dirty="0">
              <a:latin typeface="Rockwell" charset="0"/>
              <a:ea typeface="Rockwell" charset="0"/>
              <a:cs typeface="Rockwell" charset="0"/>
            </a:endParaRPr>
          </a:p>
          <a:p>
            <a:r>
              <a:rPr lang="en-US" dirty="0">
                <a:latin typeface="Rockwell" charset="0"/>
                <a:ea typeface="Rockwell" charset="0"/>
                <a:cs typeface="Rockwell" charset="0"/>
                <a:hlinkClick r:id="rId3"/>
              </a:rPr>
              <a:t>http://</a:t>
            </a:r>
            <a:r>
              <a:rPr lang="en-US" dirty="0" err="1">
                <a:latin typeface="Rockwell" charset="0"/>
                <a:ea typeface="Rockwell" charset="0"/>
                <a:cs typeface="Rockwell" charset="0"/>
                <a:hlinkClick r:id="rId3"/>
              </a:rPr>
              <a:t>www.sherdog.com</a:t>
            </a:r>
            <a:r>
              <a:rPr lang="en-US" dirty="0">
                <a:latin typeface="Rockwell" charset="0"/>
                <a:ea typeface="Rockwell" charset="0"/>
                <a:cs typeface="Rockwell" charset="0"/>
                <a:hlinkClick r:id="rId3"/>
              </a:rPr>
              <a:t>/</a:t>
            </a:r>
            <a:endParaRPr lang="en-US" dirty="0">
              <a:latin typeface="Rockwell" charset="0"/>
              <a:ea typeface="Rockwell" charset="0"/>
              <a:cs typeface="Rockwell" charset="0"/>
            </a:endParaRPr>
          </a:p>
          <a:p>
            <a:pPr lvl="1"/>
            <a:r>
              <a:rPr lang="en-US" sz="1200" dirty="0" err="1">
                <a:latin typeface="Rockwell" charset="0"/>
                <a:ea typeface="Rockwell" charset="0"/>
                <a:cs typeface="Rockwell" charset="0"/>
              </a:rPr>
              <a:t>Sherdog</a:t>
            </a:r>
            <a:r>
              <a:rPr lang="en-US" sz="1200" dirty="0">
                <a:latin typeface="Rockwell" charset="0"/>
                <a:ea typeface="Rockwell" charset="0"/>
                <a:cs typeface="Rockwell" charset="0"/>
              </a:rPr>
              <a:t> is an American website devoted to the sport of mixed martial arts. The site is a member of the Crave Online network and provides MMA related content for ESPN.com.</a:t>
            </a:r>
          </a:p>
          <a:p>
            <a:pPr lvl="1"/>
            <a:endParaRPr lang="en-US" dirty="0">
              <a:latin typeface="Rockwell" charset="0"/>
              <a:ea typeface="Rockwell" charset="0"/>
              <a:cs typeface="Rockwel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770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Investigation</a:t>
            </a:r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86947" y="1514757"/>
            <a:ext cx="7796030" cy="627810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dirty="0" smtClean="0"/>
              <a:t>...Example...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107" y="2142566"/>
            <a:ext cx="3492879" cy="3258820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4962" y="2142566"/>
            <a:ext cx="3927051" cy="2795194"/>
          </a:xfrm>
          <a:prstGeom prst="rect">
            <a:avLst/>
          </a:prstGeom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70388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Investigation</a:t>
            </a:r>
            <a:endParaRPr lang="en-US" dirty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018288"/>
              </p:ext>
            </p:extLst>
          </p:nvPr>
        </p:nvGraphicFramePr>
        <p:xfrm>
          <a:off x="616105" y="1613444"/>
          <a:ext cx="2216305" cy="331216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1930"/>
                <a:gridCol w="1274375"/>
              </a:tblGrid>
              <a:tr h="152400">
                <a:tc rowSpan="16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Details about the fight</a:t>
                      </a:r>
                      <a:endParaRPr lang="en-US" sz="1800" b="0" i="0" u="none" strike="noStrike" dirty="0">
                        <a:solidFill>
                          <a:schemeClr val="accent5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FIGHT ORDER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KEY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ROUND FORMAT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EVENT_TYPE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EVENT_NAME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EVENT_YEAR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EVENT_MONTH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EVENT_DAY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LOCATION COUNTRY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LOCATION CITY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VENUE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ATTENDANCE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MAIN FIGHT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MID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WEIGHT CLASS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  <a:tr h="15240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12700" marR="12700" marT="12700" marB="0" anchor="b"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388339"/>
              </p:ext>
            </p:extLst>
          </p:nvPr>
        </p:nvGraphicFramePr>
        <p:xfrm>
          <a:off x="2934164" y="1613444"/>
          <a:ext cx="2808714" cy="2488452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193704"/>
                <a:gridCol w="1615010"/>
              </a:tblGrid>
              <a:tr h="190758">
                <a:tc rowSpan="12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Win Details</a:t>
                      </a:r>
                      <a:endParaRPr lang="en-US" sz="1800" b="0" i="0" u="none" strike="noStrike" dirty="0">
                        <a:solidFill>
                          <a:schemeClr val="accent5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OUTCOME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METHOD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METHOD_D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ROUND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FINISH_ROUND_MIN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FINISH_ROUND_SEC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FINISH_ROUND_INSECONDS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TOTAL_INSECONDS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  <a:tr h="1907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PASS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9251" marR="9251" marT="9251" marB="0" anchor="b"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712413"/>
              </p:ext>
            </p:extLst>
          </p:nvPr>
        </p:nvGraphicFramePr>
        <p:xfrm>
          <a:off x="5844632" y="1613444"/>
          <a:ext cx="2429652" cy="514473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32602"/>
                <a:gridCol w="1397050"/>
              </a:tblGrid>
              <a:tr h="143979">
                <a:tc rowSpan="23">
                  <a:txBody>
                    <a:bodyPr/>
                    <a:lstStyle/>
                    <a:p>
                      <a:pPr algn="ctr" fontAlgn="ctr"/>
                      <a:r>
                        <a:rPr lang="en-US" sz="1800" u="none" strike="noStrike" dirty="0">
                          <a:solidFill>
                            <a:schemeClr val="accent5"/>
                          </a:solidFill>
                          <a:effectLst/>
                        </a:rPr>
                        <a:t>Fighter Details</a:t>
                      </a:r>
                      <a:endParaRPr lang="en-US" sz="1800" b="0" i="0" u="none" strike="noStrike" dirty="0">
                        <a:solidFill>
                          <a:schemeClr val="accent5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ctr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FIGHTER 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FIGHER NO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FIGHTER ID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NICK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ASSOCIATION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LOCALITY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COUNTRY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BIRTH_YEAR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AGE_AT_FIGHT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HEIGHT_CM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WEIGHT_KG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REACH_INCH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REACH_INCH1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STANCE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WIN_AT_FIGHT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NOTWIN_AT_FIGHT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TOTAL_AT_FIGHT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WINRATIO_AT_FIGHT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STRAVG_AT_FIGHT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TDAVG_AT_FIGHT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SUBAVG_AT_FIGHT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PASSAVG_AT_FIGHT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  <a:tr h="14397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AGE_DIFF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8999" marR="8999" marT="8999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22241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Wood Type</Template>
  <TotalTime>5760</TotalTime>
  <Words>867</Words>
  <Application>Microsoft Macintosh PowerPoint</Application>
  <PresentationFormat>On-screen Show (4:3)</PresentationFormat>
  <Paragraphs>164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Calibri</vt:lpstr>
      <vt:lpstr>Rockwell</vt:lpstr>
      <vt:lpstr>Rockwell Condensed</vt:lpstr>
      <vt:lpstr>Rockwell Extra Bold</vt:lpstr>
      <vt:lpstr>Wingdings</vt:lpstr>
      <vt:lpstr>Arial</vt:lpstr>
      <vt:lpstr>Wood Type</vt:lpstr>
      <vt:lpstr>Mixed Martial Arts</vt:lpstr>
      <vt:lpstr>What is it?</vt:lpstr>
      <vt:lpstr>What is it?</vt:lpstr>
      <vt:lpstr>What is it?</vt:lpstr>
      <vt:lpstr>Major Players</vt:lpstr>
      <vt:lpstr>Business Q. – Initial Thoughts</vt:lpstr>
      <vt:lpstr>Data</vt:lpstr>
      <vt:lpstr>Data Investigation</vt:lpstr>
      <vt:lpstr>Data Investigation</vt:lpstr>
      <vt:lpstr>Data investigation</vt:lpstr>
      <vt:lpstr>Business Q. – Revised</vt:lpstr>
      <vt:lpstr>Win/NoT WIN Model</vt:lpstr>
      <vt:lpstr>Win/NoT WIN Model</vt:lpstr>
      <vt:lpstr>Win Type Model</vt:lpstr>
      <vt:lpstr>Win TYPE Model</vt:lpstr>
      <vt:lpstr>Win TYPE Model</vt:lpstr>
      <vt:lpstr>Application</vt:lpstr>
      <vt:lpstr>Limitation and Future Enhancements</vt:lpstr>
      <vt:lpstr>Appendix</vt:lpstr>
      <vt:lpstr>Appendix</vt:lpstr>
      <vt:lpstr>Win/not win model</vt:lpstr>
      <vt:lpstr>Win/not win model</vt:lpstr>
      <vt:lpstr>Scatterplots</vt:lpstr>
      <vt:lpstr>Scatterplots</vt:lpstr>
      <vt:lpstr>Scatterplots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Mixed Martial Arts</dc:title>
  <dc:creator>Louis Tsang</dc:creator>
  <cp:lastModifiedBy>Louis Tsang</cp:lastModifiedBy>
  <cp:revision>54</cp:revision>
  <dcterms:created xsi:type="dcterms:W3CDTF">2016-05-20T07:21:49Z</dcterms:created>
  <dcterms:modified xsi:type="dcterms:W3CDTF">2016-05-26T23:31:41Z</dcterms:modified>
</cp:coreProperties>
</file>

<file path=docProps/thumbnail.jpeg>
</file>